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62" r:id="rId3"/>
    <p:sldId id="295" r:id="rId4"/>
    <p:sldId id="259" r:id="rId5"/>
    <p:sldId id="257" r:id="rId6"/>
    <p:sldId id="296" r:id="rId7"/>
    <p:sldId id="264" r:id="rId8"/>
    <p:sldId id="260" r:id="rId9"/>
    <p:sldId id="266" r:id="rId10"/>
    <p:sldId id="272" r:id="rId11"/>
    <p:sldId id="285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281" r:id="rId28"/>
    <p:sldId id="263" r:id="rId29"/>
    <p:sldId id="278" r:id="rId30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32"/>
      <p:bold r:id="rId33"/>
      <p:italic r:id="rId34"/>
      <p:boldItalic r:id="rId35"/>
    </p:embeddedFont>
    <p:embeddedFont>
      <p:font typeface="Encode Sans Semi Condensed Light" panose="020B0604020202020204" charset="0"/>
      <p:regular r:id="rId36"/>
      <p:bold r:id="rId37"/>
    </p:embeddedFont>
    <p:embeddedFont>
      <p:font typeface="Encode Sans Semi Condensed" panose="020B0604020202020204" charset="0"/>
      <p:regular r:id="rId38"/>
      <p:bold r:id="rId39"/>
    </p:embeddedFont>
    <p:embeddedFont>
      <p:font typeface="Amatic SC" panose="020B0604020202020204" charset="-79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97" d="100"/>
          <a:sy n="97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b2f7c811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b2f7c811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59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07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2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96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20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9B780-29EA-4DCF-A0BD-B759B9D232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05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785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5C20-25B7-495F-BC0B-32973DD0607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DE72-34C1-481F-984A-9A20458FA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5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marL="914400" lvl="1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marL="1371600" lvl="2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marL="1828800" lvl="3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marL="2286000" lvl="4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304" name="Google Shape;304;p4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4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307" name="Google Shape;307;p4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4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4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333" name="Google Shape;333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4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4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348" name="Google Shape;348;p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349" name="Google Shape;349;p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" name="Google Shape;352;p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3" name="Google Shape;353;p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355" name="Google Shape;355;p4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" name="Google Shape;358;p4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361" name="Google Shape;361;p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2" name="Google Shape;362;p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67" name="Google Shape;367;p4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368" name="Google Shape;368;p4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369" name="Google Shape;369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372" name="Google Shape;372;p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7" name="Google Shape;377;p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8" name="Google Shape;378;p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79" name="Google Shape;379;p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380" name="Google Shape;380;p4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" name="Google Shape;383;p4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384" name="Google Shape;384;p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385" name="Google Shape;385;p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386" name="Google Shape;386;p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387;p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8" name="Google Shape;388;p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9" name="Google Shape;389;p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0" name="Google Shape;390;p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4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393" name="Google Shape;393;p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398" name="Google Shape;398;p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399" name="Google Shape;399;p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0" name="Google Shape;400;p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04" name="Google Shape;404;p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05" name="Google Shape;405;p4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406" name="Google Shape;406;p4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407" name="Google Shape;407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" name="Google Shape;409;p4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410" name="Google Shape;410;p4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411" name="Google Shape;411;p4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412" name="Google Shape;412;p4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3" name="Google Shape;413;p4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4" name="Google Shape;414;p4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4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7" name="Google Shape;417;p4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21" name="Google Shape;421;p4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7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8" name="Google Shape;698;p7"/>
          <p:cNvSpPr txBox="1">
            <a:spLocks noGrp="1"/>
          </p:cNvSpPr>
          <p:nvPr>
            <p:ph type="body" idx="2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9" name="Google Shape;699;p7"/>
          <p:cNvSpPr txBox="1">
            <a:spLocks noGrp="1"/>
          </p:cNvSpPr>
          <p:nvPr>
            <p:ph type="body" idx="3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00" name="Google Shape;700;p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1" name="Google Shape;701;p7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702" name="Google Shape;702;p7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703" name="Google Shape;703;p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708;p7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709" name="Google Shape;709;p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" name="Google Shape;711;p7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712" name="Google Shape;712;p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7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715" name="Google Shape;715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7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720" name="Google Shape;720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7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725" name="Google Shape;725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7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737" name="Google Shape;737;p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9" name="Google Shape;739;p7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40" name="Google Shape;740;p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41" name="Google Shape;741;p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5" name="Google Shape;745;p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46" name="Google Shape;746;p7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747" name="Google Shape;747;p7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748" name="Google Shape;748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51" name="Google Shape;751;p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52" name="Google Shape;752;p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53" name="Google Shape;753;p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5" name="Google Shape;755;p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57" name="Google Shape;757;p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59" name="Google Shape;759;p7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760" name="Google Shape;760;p7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761" name="Google Shape;761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7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65" name="Google Shape;765;p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66" name="Google Shape;766;p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7" name="Google Shape;767;p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8" name="Google Shape;768;p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0" name="Google Shape;770;p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71" name="Google Shape;771;p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72" name="Google Shape;772;p7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73" name="Google Shape;773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5" name="Google Shape;775;p7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776" name="Google Shape;776;p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77" name="Google Shape;777;p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78" name="Google Shape;778;p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9" name="Google Shape;779;p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81" name="Google Shape;781;p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82" name="Google Shape;782;p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84" name="Google Shape;784;p7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785" name="Google Shape;785;p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86" name="Google Shape;786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8" name="Google Shape;788;p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89" name="Google Shape;789;p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790" name="Google Shape;790;p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791" name="Google Shape;791;p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2" name="Google Shape;792;p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3" name="Google Shape;793;p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4" name="Google Shape;794;p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96" name="Google Shape;796;p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97" name="Google Shape;797;p7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798" name="Google Shape;798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4" name="Google Shape;804;p7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05" name="Google Shape;805;p7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4" name="Google Shape;814;p8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99" name="Google Shape;1099;p10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1100" name="Google Shape;1100;p1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" name="Google Shape;1103;p1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04" name="Google Shape;1104;p1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1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07" name="Google Shape;1107;p1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1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10" name="Google Shape;1110;p1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13" name="Google Shape;1113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18" name="Google Shape;1118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23" name="Google Shape;1123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30" name="Google Shape;1130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1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35" name="Google Shape;1135;p1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7" name="Google Shape;1137;p1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38" name="Google Shape;1138;p1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39" name="Google Shape;1139;p1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1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2" name="Google Shape;1142;p1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1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44" name="Google Shape;1144;p1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145" name="Google Shape;1145;p1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8" name="Google Shape;1148;p1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49" name="Google Shape;1149;p1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50" name="Google Shape;1150;p1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51" name="Google Shape;1151;p1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1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3" name="Google Shape;1153;p1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4" name="Google Shape;1154;p1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55" name="Google Shape;1155;p1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57" name="Google Shape;1157;p1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158" name="Google Shape;1158;p1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59" name="Google Shape;1159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1" name="Google Shape;1161;p1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62" name="Google Shape;1162;p1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63" name="Google Shape;1163;p1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64" name="Google Shape;1164;p1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5" name="Google Shape;1165;p1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6" name="Google Shape;1166;p1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1167;p1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8" name="Google Shape;1168;p1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69" name="Google Shape;1169;p1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3" name="Google Shape;1173;p1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74" name="Google Shape;1174;p1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75" name="Google Shape;1175;p1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76" name="Google Shape;1176;p1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7" name="Google Shape;1177;p1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8" name="Google Shape;1178;p1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9" name="Google Shape;1179;p1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80" name="Google Shape;1180;p1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82" name="Google Shape;1182;p1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83" name="Google Shape;1183;p1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4" name="Google Shape;1184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6" name="Google Shape;1186;p1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87" name="Google Shape;1187;p1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88" name="Google Shape;1188;p1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89" name="Google Shape;1189;p1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0" name="Google Shape;1190;p1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1" name="Google Shape;1191;p1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2" name="Google Shape;1192;p1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93" name="Google Shape;1193;p1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94" name="Google Shape;1194;p1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95" name="Google Shape;1195;p1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6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976070" y="1950241"/>
            <a:ext cx="74334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 smtClean="0"/>
              <a:t>HÓA HỌC 8</a:t>
            </a:r>
            <a:endParaRPr sz="8800" dirty="0"/>
          </a:p>
        </p:txBody>
      </p:sp>
      <p:sp>
        <p:nvSpPr>
          <p:cNvPr id="2" name="TextBox 1"/>
          <p:cNvSpPr txBox="1"/>
          <p:nvPr/>
        </p:nvSpPr>
        <p:spPr>
          <a:xfrm>
            <a:off x="2812211" y="3743864"/>
            <a:ext cx="4364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matic SC" panose="020B0604020202020204" charset="-79"/>
                <a:cs typeface="Amatic SC" panose="020B0604020202020204" charset="-79"/>
              </a:rPr>
              <a:t>GV: </a:t>
            </a:r>
            <a:r>
              <a:rPr lang="en-US" sz="3600" b="1" dirty="0" err="1" smtClean="0">
                <a:latin typeface="Amatic SC" panose="020B0604020202020204" charset="-79"/>
                <a:cs typeface="Amatic SC" panose="020B0604020202020204" charset="-79"/>
              </a:rPr>
              <a:t>Nguyễn</a:t>
            </a:r>
            <a:r>
              <a:rPr lang="en-US" sz="3600" b="1" dirty="0" smtClean="0"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3600" b="1" dirty="0" err="1" smtClean="0">
                <a:latin typeface="Amatic SC" panose="020B0604020202020204" charset="-79"/>
                <a:cs typeface="Amatic SC" panose="020B0604020202020204" charset="-79"/>
              </a:rPr>
              <a:t>Thị</a:t>
            </a:r>
            <a:r>
              <a:rPr lang="en-US" sz="3600" b="1" dirty="0" smtClean="0">
                <a:latin typeface="Amatic SC" panose="020B0604020202020204" charset="-79"/>
                <a:cs typeface="Amatic SC" panose="020B0604020202020204" charset="-79"/>
              </a:rPr>
              <a:t> Thu </a:t>
            </a:r>
            <a:r>
              <a:rPr lang="en-US" sz="3600" b="1" dirty="0" err="1" smtClean="0">
                <a:latin typeface="Amatic SC" panose="020B0604020202020204" charset="-79"/>
                <a:cs typeface="Amatic SC" panose="020B0604020202020204" charset="-79"/>
              </a:rPr>
              <a:t>Thảo</a:t>
            </a:r>
            <a:endParaRPr lang="en-US" sz="3600" b="1" dirty="0">
              <a:latin typeface="Amatic SC" panose="020B0604020202020204" charset="-79"/>
              <a:cs typeface="Amatic SC" panose="020B0604020202020204" charset="-79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29"/>
          <p:cNvSpPr txBox="1">
            <a:spLocks noGrp="1"/>
          </p:cNvSpPr>
          <p:nvPr>
            <p:ph type="title"/>
          </p:nvPr>
        </p:nvSpPr>
        <p:spPr>
          <a:xfrm>
            <a:off x="755602" y="294726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TRẢ LỜI CÂU HỎI</a:t>
            </a:r>
            <a:endParaRPr dirty="0"/>
          </a:p>
        </p:txBody>
      </p:sp>
      <p:sp>
        <p:nvSpPr>
          <p:cNvPr id="1765" name="Google Shape;1765;p2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766" name="Google Shape;1766;p29"/>
          <p:cNvGrpSpPr/>
          <p:nvPr/>
        </p:nvGrpSpPr>
        <p:grpSpPr>
          <a:xfrm rot="2699993">
            <a:off x="-710103" y="473181"/>
            <a:ext cx="8530353" cy="3331429"/>
            <a:chOff x="-487509" y="125193"/>
            <a:chExt cx="8530353" cy="3331429"/>
          </a:xfrm>
        </p:grpSpPr>
        <p:sp>
          <p:nvSpPr>
            <p:cNvPr id="1767" name="Google Shape;1767;p29"/>
            <p:cNvSpPr/>
            <p:nvPr/>
          </p:nvSpPr>
          <p:spPr>
            <a:xfrm rot="2700000">
              <a:off x="3265207" y="-3466194"/>
              <a:ext cx="689771" cy="8195204"/>
            </a:xfrm>
            <a:prstGeom prst="roundRect">
              <a:avLst>
                <a:gd name="adj" fmla="val 1815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68" name="Google Shape;1768;p29"/>
            <p:cNvSpPr/>
            <p:nvPr/>
          </p:nvSpPr>
          <p:spPr>
            <a:xfrm>
              <a:off x="685798" y="3082522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accent2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1</a:t>
              </a:r>
              <a:endParaRPr sz="1200" b="1" dirty="0">
                <a:solidFill>
                  <a:schemeClr val="accent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69" name="Google Shape;1769;p29"/>
            <p:cNvSpPr txBox="1"/>
            <p:nvPr/>
          </p:nvSpPr>
          <p:spPr>
            <a:xfrm rot="18900000">
              <a:off x="-283996" y="125193"/>
              <a:ext cx="8326840" cy="333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ể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nhôm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dẻo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b="1" dirty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776" name="Google Shape;1776;p29"/>
          <p:cNvGrpSpPr/>
          <p:nvPr/>
        </p:nvGrpSpPr>
        <p:grpSpPr>
          <a:xfrm rot="2688227">
            <a:off x="-438028" y="3268717"/>
            <a:ext cx="8034768" cy="3101907"/>
            <a:chOff x="3856686" y="967948"/>
            <a:chExt cx="8034768" cy="3101907"/>
          </a:xfrm>
        </p:grpSpPr>
        <p:sp>
          <p:nvSpPr>
            <p:cNvPr id="1777" name="Google Shape;1777;p29"/>
            <p:cNvSpPr/>
            <p:nvPr/>
          </p:nvSpPr>
          <p:spPr>
            <a:xfrm rot="2700000">
              <a:off x="7125205" y="-2300571"/>
              <a:ext cx="1497730" cy="8034768"/>
            </a:xfrm>
            <a:prstGeom prst="roundRect">
              <a:avLst>
                <a:gd name="adj" fmla="val 4805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8" name="Google Shape;1778;p29"/>
            <p:cNvSpPr/>
            <p:nvPr/>
          </p:nvSpPr>
          <p:spPr>
            <a:xfrm>
              <a:off x="4680905" y="3695755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19050" dir="5400000" algn="t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accent4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3</a:t>
              </a:r>
              <a:endParaRPr sz="1200" b="1" dirty="0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779" name="Google Shape;1779;p29"/>
            <p:cNvSpPr txBox="1"/>
            <p:nvPr/>
          </p:nvSpPr>
          <p:spPr>
            <a:xfrm rot="18900000">
              <a:off x="4167003" y="1468659"/>
              <a:ext cx="7585119" cy="288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spcBef>
                  <a:spcPts val="600"/>
                </a:spcBef>
              </a:pP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436526" y="1523591"/>
            <a:ext cx="8888118" cy="3286133"/>
            <a:chOff x="-192198" y="2183843"/>
            <a:chExt cx="8888118" cy="3286133"/>
          </a:xfrm>
        </p:grpSpPr>
        <p:grpSp>
          <p:nvGrpSpPr>
            <p:cNvPr id="1771" name="Google Shape;1771;p29"/>
            <p:cNvGrpSpPr/>
            <p:nvPr/>
          </p:nvGrpSpPr>
          <p:grpSpPr>
            <a:xfrm rot="2673634">
              <a:off x="-192198" y="2183843"/>
              <a:ext cx="8166098" cy="3286133"/>
              <a:chOff x="2556907" y="293360"/>
              <a:chExt cx="8166098" cy="3286133"/>
            </a:xfrm>
          </p:grpSpPr>
          <p:sp>
            <p:nvSpPr>
              <p:cNvPr id="1772" name="Google Shape;1772;p29"/>
              <p:cNvSpPr/>
              <p:nvPr/>
            </p:nvSpPr>
            <p:spPr>
              <a:xfrm rot="2700000">
                <a:off x="5863767" y="-3013500"/>
                <a:ext cx="1552378" cy="816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endParaRPr>
              </a:p>
            </p:txBody>
          </p:sp>
          <p:sp>
            <p:nvSpPr>
              <p:cNvPr id="1773" name="Google Shape;1773;p29"/>
              <p:cNvSpPr/>
              <p:nvPr/>
            </p:nvSpPr>
            <p:spPr>
              <a:xfrm>
                <a:off x="3420974" y="3205393"/>
                <a:ext cx="374100" cy="37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dist="19050" dir="5400000" algn="t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chemeClr val="accent3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rPr>
                  <a:t>2</a:t>
                </a:r>
                <a:endParaRPr sz="1200" b="1">
                  <a:solidFill>
                    <a:schemeClr val="accent3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endParaRPr>
              </a:p>
            </p:txBody>
          </p:sp>
          <p:sp>
            <p:nvSpPr>
              <p:cNvPr id="1774" name="Google Shape;1774;p29"/>
              <p:cNvSpPr txBox="1"/>
              <p:nvPr/>
            </p:nvSpPr>
            <p:spPr>
              <a:xfrm rot="18900000">
                <a:off x="5905783" y="1259923"/>
                <a:ext cx="2333877" cy="393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dirty="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865530" y="2516753"/>
              <a:ext cx="783039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42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V</a:t>
            </a:r>
            <a:r>
              <a:rPr lang="en" dirty="0" smtClean="0"/>
              <a:t>ai trò của hóa học</a:t>
            </a:r>
            <a:endParaRPr dirty="0"/>
          </a:p>
        </p:txBody>
      </p:sp>
      <p:sp>
        <p:nvSpPr>
          <p:cNvPr id="1969" name="Google Shape;1969;p4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970" name="Google Shape;1970;p42"/>
          <p:cNvSpPr/>
          <p:nvPr/>
        </p:nvSpPr>
        <p:spPr>
          <a:xfrm>
            <a:off x="411912" y="1613425"/>
            <a:ext cx="4068825" cy="115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Trong</a:t>
            </a:r>
            <a:r>
              <a:rPr lang="en-US" sz="2800" b="1" dirty="0" smtClean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cuộc</a:t>
            </a:r>
            <a:r>
              <a:rPr lang="en-US" sz="2800" b="1" dirty="0" smtClean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sống</a:t>
            </a:r>
            <a:endParaRPr sz="2800" b="1"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1" name="Google Shape;1971;p42"/>
          <p:cNvSpPr/>
          <p:nvPr/>
        </p:nvSpPr>
        <p:spPr>
          <a:xfrm>
            <a:off x="3766022" y="1637348"/>
            <a:ext cx="3061500" cy="151077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 err="1" smtClean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Trong</a:t>
            </a:r>
            <a:r>
              <a:rPr lang="en-US" sz="2800" b="1" dirty="0" smtClean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công</a:t>
            </a:r>
            <a:r>
              <a:rPr lang="en-US" sz="2800" b="1" dirty="0" smtClean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nghiệp</a:t>
            </a:r>
            <a:endParaRPr sz="2800" b="1"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2" name="Google Shape;1972;p42"/>
          <p:cNvSpPr/>
          <p:nvPr/>
        </p:nvSpPr>
        <p:spPr>
          <a:xfrm>
            <a:off x="1583311" y="2728662"/>
            <a:ext cx="3061500" cy="15406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 err="1" smtClean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Trong</a:t>
            </a:r>
            <a:r>
              <a:rPr lang="en-US" sz="2800" b="1" dirty="0" smtClean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nông</a:t>
            </a:r>
            <a:r>
              <a:rPr lang="en-US" sz="2800" b="1" dirty="0" smtClean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nghiệp</a:t>
            </a:r>
            <a:endParaRPr sz="2800" b="1"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74" name="Google Shape;1974;p42"/>
          <p:cNvSpPr/>
          <p:nvPr/>
        </p:nvSpPr>
        <p:spPr>
          <a:xfrm rot="20627254">
            <a:off x="2885611" y="1886361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2"/>
          <p:cNvSpPr/>
          <p:nvPr/>
        </p:nvSpPr>
        <p:spPr>
          <a:xfrm rot="6336701">
            <a:off x="3012525" y="1886361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42"/>
          <p:cNvSpPr/>
          <p:nvPr/>
        </p:nvSpPr>
        <p:spPr>
          <a:xfrm rot="13484327">
            <a:off x="2899417" y="1988146"/>
            <a:ext cx="1759200" cy="1759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8" grpId="0"/>
      <p:bldP spid="1970" grpId="0" animBg="1"/>
      <p:bldP spid="1971" grpId="0" animBg="1"/>
      <p:bldP spid="1972" grpId="0" animBg="1"/>
      <p:bldP spid="1974" grpId="0" animBg="1"/>
      <p:bldP spid="1975" grpId="0" animBg="1"/>
      <p:bldP spid="19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139061476078v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31" y="481084"/>
            <a:ext cx="7687102" cy="414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65882" y="4223339"/>
            <a:ext cx="4972257" cy="808196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68580" tIns="34290" rIns="68580" bIns="3429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alt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CÔNG NGHIỆP</a:t>
            </a: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08197" y="572452"/>
            <a:ext cx="3843814" cy="41052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altLang="en-US" sz="2175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25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MẶT TRỜI</a:t>
            </a:r>
          </a:p>
        </p:txBody>
      </p:sp>
    </p:spTree>
    <p:extLst>
      <p:ext uri="{BB962C8B-B14F-4D97-AF65-F5344CB8AC3E}">
        <p14:creationId xmlns:p14="http://schemas.microsoft.com/office/powerpoint/2010/main" val="32679112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TUYET\Desktop\SachAnh05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" y="806768"/>
            <a:ext cx="6890147" cy="386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5156889" y="806768"/>
            <a:ext cx="3410426" cy="542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THÁC DẦU MỎ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81965" y="272892"/>
            <a:ext cx="3938588" cy="533876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CÔNG NGHIỆP</a:t>
            </a:r>
          </a:p>
        </p:txBody>
      </p:sp>
    </p:spTree>
    <p:extLst>
      <p:ext uri="{BB962C8B-B14F-4D97-AF65-F5344CB8AC3E}">
        <p14:creationId xmlns:p14="http://schemas.microsoft.com/office/powerpoint/2010/main" val="3853311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7020" y="454103"/>
            <a:ext cx="7184007" cy="4355307"/>
            <a:chOff x="476250" y="354806"/>
            <a:chExt cx="6391751" cy="4355307"/>
          </a:xfrm>
        </p:grpSpPr>
        <p:pic>
          <p:nvPicPr>
            <p:cNvPr id="24580" name="Picture 4" descr="Tinh_dau_bac_ha(_bai_tecpen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42" y="354806"/>
              <a:ext cx="3742849" cy="2285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5" descr="Tinh_dau_hung_que(bai_tecpen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" y="2657952"/>
              <a:ext cx="3749040" cy="205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6" name="Picture 6" descr="Tinh_dau_sa(bai_tecpen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481" y="355283"/>
              <a:ext cx="2636520" cy="2302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Chung_cat_tinh_dau(_Bai_tecpen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481" y="2639378"/>
              <a:ext cx="2636520" cy="207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 flipH="1">
            <a:off x="4810753" y="4700058"/>
            <a:ext cx="4241006" cy="432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 CẤT TINH DẦU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09176" y="104075"/>
            <a:ext cx="3705225" cy="35002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CÔNG NGHIỆP</a:t>
            </a:r>
          </a:p>
        </p:txBody>
      </p:sp>
    </p:spTree>
    <p:extLst>
      <p:ext uri="{BB962C8B-B14F-4D97-AF65-F5344CB8AC3E}">
        <p14:creationId xmlns:p14="http://schemas.microsoft.com/office/powerpoint/2010/main" val="17436873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thuoctrus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0" y="265471"/>
            <a:ext cx="8183419" cy="472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87464" y="4524673"/>
            <a:ext cx="284464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TRỪ  SÂU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952615" y="265471"/>
            <a:ext cx="379809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 NÔNG NGHIỆP</a:t>
            </a:r>
          </a:p>
        </p:txBody>
      </p:sp>
    </p:spTree>
    <p:extLst>
      <p:ext uri="{BB962C8B-B14F-4D97-AF65-F5344CB8AC3E}">
        <p14:creationId xmlns:p14="http://schemas.microsoft.com/office/powerpoint/2010/main" val="17018964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x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46" y="1064419"/>
            <a:ext cx="332803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 descr="bat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2" y="1064419"/>
            <a:ext cx="3356134" cy="363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34805"/>
            <a:ext cx="3941920" cy="502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</a:t>
            </a:r>
          </a:p>
        </p:txBody>
      </p:sp>
    </p:spTree>
    <p:extLst>
      <p:ext uri="{BB962C8B-B14F-4D97-AF65-F5344CB8AC3E}">
        <p14:creationId xmlns:p14="http://schemas.microsoft.com/office/powerpoint/2010/main" val="2326302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Cao_su_t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49" y="1034891"/>
            <a:ext cx="3294698" cy="410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Hung_mu_cao_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72" y="892969"/>
            <a:ext cx="3147536" cy="358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0148" y="4566853"/>
            <a:ext cx="2400300" cy="4876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 THÔ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31169" y="136208"/>
            <a:ext cx="5990273" cy="756761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NÔNG NGHIỆP</a:t>
            </a:r>
          </a:p>
        </p:txBody>
      </p:sp>
    </p:spTree>
    <p:extLst>
      <p:ext uri="{BB962C8B-B14F-4D97-AF65-F5344CB8AC3E}">
        <p14:creationId xmlns:p14="http://schemas.microsoft.com/office/powerpoint/2010/main" val="22786942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photo_wind_electro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" y="780574"/>
            <a:ext cx="3958590" cy="41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inh_tu_li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09" y="781050"/>
            <a:ext cx="3902393" cy="41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21669" y="219551"/>
            <a:ext cx="6117431" cy="561023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CÔNG NGHIỆP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3486" y="930117"/>
            <a:ext cx="3342323" cy="68151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GIÓ</a:t>
            </a:r>
          </a:p>
        </p:txBody>
      </p:sp>
    </p:spTree>
    <p:extLst>
      <p:ext uri="{BB962C8B-B14F-4D97-AF65-F5344CB8AC3E}">
        <p14:creationId xmlns:p14="http://schemas.microsoft.com/office/powerpoint/2010/main" val="5266478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75" y="1160060"/>
            <a:ext cx="2719042" cy="224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butm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987757"/>
            <a:ext cx="244197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c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017" y="116006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3017861" y="3579410"/>
            <a:ext cx="38290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3300"/>
                </a:solidFill>
              </a:rPr>
              <a:t>  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CUỘC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</a:p>
        </p:txBody>
      </p:sp>
    </p:spTree>
    <p:extLst>
      <p:ext uri="{BB962C8B-B14F-4D97-AF65-F5344CB8AC3E}">
        <p14:creationId xmlns:p14="http://schemas.microsoft.com/office/powerpoint/2010/main" val="14418347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 txBox="1">
            <a:spLocks noGrp="1"/>
          </p:cNvSpPr>
          <p:nvPr>
            <p:ph type="ctrTitle" idx="4294967295"/>
          </p:nvPr>
        </p:nvSpPr>
        <p:spPr>
          <a:xfrm>
            <a:off x="2272707" y="3107584"/>
            <a:ext cx="4665600" cy="78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6000" dirty="0" err="1"/>
              <a:t>Mở</a:t>
            </a:r>
            <a:r>
              <a:rPr lang="en-US" sz="6000" dirty="0"/>
              <a:t> </a:t>
            </a:r>
            <a:r>
              <a:rPr lang="en-US" sz="6000" dirty="0" err="1"/>
              <a:t>đầu</a:t>
            </a:r>
            <a:r>
              <a:rPr lang="en-US" sz="6000" dirty="0"/>
              <a:t> </a:t>
            </a:r>
            <a:r>
              <a:rPr lang="en-US" sz="6000" dirty="0" err="1"/>
              <a:t>môn</a:t>
            </a:r>
            <a:r>
              <a:rPr lang="en-US" sz="6000" dirty="0"/>
              <a:t> </a:t>
            </a:r>
            <a:r>
              <a:rPr lang="en-US" sz="6000" dirty="0" err="1"/>
              <a:t>hóa</a:t>
            </a:r>
            <a:r>
              <a:rPr lang="en-US" sz="6000" dirty="0"/>
              <a:t> </a:t>
            </a:r>
            <a:r>
              <a:rPr lang="en-US" sz="6000" dirty="0" err="1"/>
              <a:t>học</a:t>
            </a:r>
            <a:endParaRPr lang="en-US" sz="6000" dirty="0"/>
          </a:p>
        </p:txBody>
      </p:sp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114598" y="3888850"/>
            <a:ext cx="9029402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800" dirty="0" smtClean="0"/>
              <a:t>Hóa học là gì? Hóa học có vai trò như thế nào trong cuộc sống của chúng ta? Phải làm thế nào để học tốt môn Hóa học</a:t>
            </a:r>
            <a:endParaRPr sz="2800" dirty="0"/>
          </a:p>
        </p:txBody>
      </p:sp>
      <p:sp>
        <p:nvSpPr>
          <p:cNvPr id="1615" name="Google Shape;1615;p19"/>
          <p:cNvSpPr/>
          <p:nvPr/>
        </p:nvSpPr>
        <p:spPr>
          <a:xfrm>
            <a:off x="4605507" y="998087"/>
            <a:ext cx="1670478" cy="169271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6" name="Google Shape;1616;p19"/>
          <p:cNvSpPr/>
          <p:nvPr/>
        </p:nvSpPr>
        <p:spPr>
          <a:xfrm rot="1473023">
            <a:off x="3086674" y="1843256"/>
            <a:ext cx="976662" cy="95137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7" name="Google Shape;1617;p19"/>
          <p:cNvSpPr/>
          <p:nvPr/>
        </p:nvSpPr>
        <p:spPr>
          <a:xfrm>
            <a:off x="4007707" y="1309130"/>
            <a:ext cx="427595" cy="41551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8" name="Google Shape;1618;p19"/>
          <p:cNvSpPr/>
          <p:nvPr/>
        </p:nvSpPr>
        <p:spPr>
          <a:xfrm rot="2487139">
            <a:off x="4007435" y="2721671"/>
            <a:ext cx="304226" cy="29563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" name="Google Shape;1595;p16"/>
          <p:cNvSpPr txBox="1"/>
          <p:nvPr/>
        </p:nvSpPr>
        <p:spPr>
          <a:xfrm>
            <a:off x="1075027" y="2124019"/>
            <a:ext cx="1585825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Bài</a:t>
            </a:r>
            <a:r>
              <a:rPr lang="en" sz="7200" b="1" dirty="0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</a:t>
            </a:r>
            <a:r>
              <a:rPr lang="en" sz="7200" b="1" dirty="0" smtClean="0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</a:t>
            </a:r>
            <a:endParaRPr sz="7200" b="1" dirty="0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1614" grpId="0" build="p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t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40067"/>
            <a:ext cx="7956233" cy="43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387442" y="4382453"/>
            <a:ext cx="5333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 PHẢN ỨNG HẠT NHÂN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19425" y="0"/>
            <a:ext cx="4701540" cy="54054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CÔNG NGHIỆP</a:t>
            </a:r>
          </a:p>
        </p:txBody>
      </p:sp>
    </p:spTree>
    <p:extLst>
      <p:ext uri="{BB962C8B-B14F-4D97-AF65-F5344CB8AC3E}">
        <p14:creationId xmlns:p14="http://schemas.microsoft.com/office/powerpoint/2010/main" val="22505101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167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707232"/>
            <a:ext cx="3690938" cy="423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hangntdrug13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55" y="707232"/>
            <a:ext cx="3933825" cy="423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657340" y="179462"/>
            <a:ext cx="38290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3300"/>
                </a:solidFill>
              </a:rPr>
              <a:t>  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CUỘC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</a:p>
        </p:txBody>
      </p:sp>
    </p:spTree>
    <p:extLst>
      <p:ext uri="{BB962C8B-B14F-4D97-AF65-F5344CB8AC3E}">
        <p14:creationId xmlns:p14="http://schemas.microsoft.com/office/powerpoint/2010/main" val="2734181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npk-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143001"/>
            <a:ext cx="3659505" cy="338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phan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2" y="1275397"/>
            <a:ext cx="3220879" cy="24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1938814" y="3993357"/>
            <a:ext cx="2805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PHÂN BÓN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0553" y="298609"/>
            <a:ext cx="4415790" cy="698183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NÔNG NGHIỆP</a:t>
            </a:r>
            <a:r>
              <a:rPr lang="en-US" altLang="en-US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96229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1254" y="4670108"/>
            <a:ext cx="3863340" cy="36576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MẶC</a:t>
            </a:r>
          </a:p>
        </p:txBody>
      </p:sp>
      <p:pic>
        <p:nvPicPr>
          <p:cNvPr id="31747" name="Picture 4" descr="silk-cor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3" y="936784"/>
            <a:ext cx="6945630" cy="364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042285" y="345281"/>
            <a:ext cx="3801428" cy="5915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 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CUỘC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</a:p>
        </p:txBody>
      </p:sp>
    </p:spTree>
    <p:extLst>
      <p:ext uri="{BB962C8B-B14F-4D97-AF65-F5344CB8AC3E}">
        <p14:creationId xmlns:p14="http://schemas.microsoft.com/office/powerpoint/2010/main" val="992451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metallu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58" y="502920"/>
            <a:ext cx="4734401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7981_image3_Hydroelectric_power_2002-5-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" y="750570"/>
            <a:ext cx="4032885" cy="420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80184" y="4339590"/>
            <a:ext cx="2401253" cy="61674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KIM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70196" y="4339114"/>
            <a:ext cx="2586038" cy="616744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en-US" sz="266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ĐIỆN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76512" y="203835"/>
            <a:ext cx="4319588" cy="410528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alt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TRONG CÔNG NGHIỆP</a:t>
            </a:r>
          </a:p>
        </p:txBody>
      </p:sp>
    </p:spTree>
    <p:extLst>
      <p:ext uri="{BB962C8B-B14F-4D97-AF65-F5344CB8AC3E}">
        <p14:creationId xmlns:p14="http://schemas.microsoft.com/office/powerpoint/2010/main" val="32377329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302544" y="311944"/>
            <a:ext cx="4227195" cy="5781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TRONG CUỘC SỐNG</a:t>
            </a:r>
          </a:p>
        </p:txBody>
      </p:sp>
      <p:pic>
        <p:nvPicPr>
          <p:cNvPr id="28675" name="Picture 4" descr="PRACT1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" y="892493"/>
            <a:ext cx="7782878" cy="402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016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94249" y="384334"/>
            <a:ext cx="69470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?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94249" y="1449489"/>
            <a:ext cx="683037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ea typeface="+mn-ea"/>
                <a:cs typeface="+mn-cs"/>
              </a:rPr>
              <a:t> </a:t>
            </a:r>
            <a:r>
              <a:rPr lang="en-US" sz="24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 học gắn liền với các ngành công nông nghiệp, các sản phẩm hóa học không thể thiếu được trong cuộc sống hàng ngày, như vậy:</a:t>
            </a:r>
          </a:p>
          <a:p>
            <a:pPr marL="257175" indent="-257175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 học có vai trò quan trọng trong cuộc sống của chúng ta.</a:t>
            </a:r>
          </a:p>
        </p:txBody>
      </p:sp>
    </p:spTree>
    <p:extLst>
      <p:ext uri="{BB962C8B-B14F-4D97-AF65-F5344CB8AC3E}">
        <p14:creationId xmlns:p14="http://schemas.microsoft.com/office/powerpoint/2010/main" val="12914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221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8"/>
          <p:cNvSpPr txBox="1">
            <a:spLocks noGrp="1"/>
          </p:cNvSpPr>
          <p:nvPr>
            <p:ph type="ctrTitle"/>
          </p:nvPr>
        </p:nvSpPr>
        <p:spPr>
          <a:xfrm>
            <a:off x="291863" y="3796036"/>
            <a:ext cx="6850809" cy="63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81" name="Google Shape;1881;p38"/>
          <p:cNvSpPr txBox="1"/>
          <p:nvPr/>
        </p:nvSpPr>
        <p:spPr>
          <a:xfrm>
            <a:off x="0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3</a:t>
            </a:r>
            <a:endParaRPr sz="7200" b="1" dirty="0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9" grpId="0"/>
      <p:bldP spid="18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20"/>
          <p:cNvSpPr txBox="1">
            <a:spLocks noGrp="1"/>
          </p:cNvSpPr>
          <p:nvPr>
            <p:ph type="title"/>
          </p:nvPr>
        </p:nvSpPr>
        <p:spPr>
          <a:xfrm>
            <a:off x="836640" y="764600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CẦN LÀM GÌ ĐỂ HỌC TỐT MÔN HÓA HỌC ?</a:t>
            </a:r>
            <a:endParaRPr dirty="0"/>
          </a:p>
        </p:txBody>
      </p:sp>
      <p:sp>
        <p:nvSpPr>
          <p:cNvPr id="1627" name="Google Shape;1627;p2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4597" y="1235900"/>
            <a:ext cx="9029403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buAutoNum type="arabicPeriod"/>
              <a:tabLst>
                <a:tab pos="180975" algn="l"/>
              </a:tabLst>
            </a:pPr>
            <a:r>
              <a:rPr lang="nl-NL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nl-NL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tập môn HH các em cần chú ý thực hiện các hoạt động: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nl-NL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thập, tìm kiếm kiến thức, xử lí thông tin, vận dụng và ghi nhớ.</a:t>
            </a:r>
            <a:endParaRPr lang="en-US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Phương pháp học tập môn HH như thế nào là tốt? </a:t>
            </a:r>
            <a:endParaRPr lang="en-US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Biết làm thí nghiệm và quan sát thí nghiệm.</a:t>
            </a:r>
            <a:endParaRPr lang="en-US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Có hứng thú say mê.</a:t>
            </a:r>
            <a:endParaRPr lang="en-US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Phải nhớ 1 cách chọn lọc.</a:t>
            </a:r>
            <a:endParaRPr lang="en-US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Phải đọc thêm sách.</a:t>
            </a:r>
            <a:endParaRPr lang="en-US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Học tốt môn hóa học là nắm vững và có khả năng vận dụng kiến thức đã học.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5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2339043" y="1456942"/>
            <a:ext cx="5441983" cy="132076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accent2"/>
                </a:solidFill>
              </a:rPr>
              <a:t>Thanks!</a:t>
            </a:r>
            <a:endParaRPr sz="9600" dirty="0">
              <a:solidFill>
                <a:schemeClr val="accent2"/>
              </a:solidFill>
            </a:endParaRPr>
          </a:p>
        </p:txBody>
      </p:sp>
      <p:sp>
        <p:nvSpPr>
          <p:cNvPr id="1859" name="Google Shape;1859;p3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29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Google Shape;1632;p21"/>
          <p:cNvSpPr txBox="1">
            <a:spLocks/>
          </p:cNvSpPr>
          <p:nvPr/>
        </p:nvSpPr>
        <p:spPr>
          <a:xfrm>
            <a:off x="5428141" y="1735452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matic SC" panose="020B0604020202020204" charset="-79"/>
                <a:cs typeface="Amatic SC" panose="020B0604020202020204" charset="-79"/>
              </a:rPr>
              <a:t>HÓA HỌC LÀ GÌ ???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4" name="Google Shape;1633;p21"/>
          <p:cNvSpPr txBox="1">
            <a:spLocks/>
          </p:cNvSpPr>
          <p:nvPr/>
        </p:nvSpPr>
        <p:spPr>
          <a:xfrm>
            <a:off x="0" y="1181334"/>
            <a:ext cx="4968931" cy="17961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nl-NL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hoá học </a:t>
            </a:r>
            <a:r>
              <a:rPr lang="vi-VN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nl-NL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là chai với lọ</a:t>
            </a:r>
            <a:br>
              <a:rPr lang="nl-NL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bình to bình nhỏ... đủ thứ bình</a:t>
            </a:r>
            <a:br>
              <a:rPr lang="nl-NL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ống dài, ống ngắn xếp linh tinh</a:t>
            </a:r>
            <a:br>
              <a:rPr lang="nl-NL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ống nghiệm, bình cầu xếp bên nhau như hình với bóng</a:t>
            </a:r>
            <a:br>
              <a:rPr lang="nl-NL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634;p21"/>
          <p:cNvSpPr txBox="1">
            <a:spLocks/>
          </p:cNvSpPr>
          <p:nvPr/>
        </p:nvSpPr>
        <p:spPr>
          <a:xfrm>
            <a:off x="4765439" y="2582662"/>
            <a:ext cx="7585882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dirty="0" smtClean="0">
                <a:solidFill>
                  <a:schemeClr val="accent4"/>
                </a:solidFill>
                <a:latin typeface="+mj-lt"/>
              </a:rPr>
              <a:t>Là Hoá học </a:t>
            </a:r>
            <a:r>
              <a:rPr lang="vi-VN" sz="2400" dirty="0" smtClean="0">
                <a:solidFill>
                  <a:schemeClr val="accent4"/>
                </a:solidFill>
                <a:latin typeface="+mj-lt"/>
              </a:rPr>
              <a:t>ngh</a:t>
            </a:r>
            <a:r>
              <a:rPr lang="en-US" sz="2400" dirty="0">
                <a:solidFill>
                  <a:schemeClr val="accent4"/>
                </a:solidFill>
                <a:latin typeface="+mj-lt"/>
              </a:rPr>
              <a:t>ĩ</a:t>
            </a:r>
            <a:r>
              <a:rPr lang="vi-VN" sz="2400" dirty="0" smtClean="0">
                <a:solidFill>
                  <a:schemeClr val="accent4"/>
                </a:solidFill>
                <a:latin typeface="+mj-lt"/>
              </a:rPr>
              <a:t>a </a:t>
            </a:r>
            <a:r>
              <a:rPr lang="vi-VN" sz="2400" dirty="0" smtClean="0">
                <a:solidFill>
                  <a:schemeClr val="accent4"/>
                </a:solidFill>
                <a:latin typeface="+mj-lt"/>
              </a:rPr>
              <a:t>là làm phản ứng</a:t>
            </a:r>
            <a:br>
              <a:rPr lang="vi-VN" sz="2400" dirty="0" smtClean="0">
                <a:solidFill>
                  <a:schemeClr val="accent4"/>
                </a:solidFill>
                <a:latin typeface="+mj-lt"/>
              </a:rPr>
            </a:br>
            <a:r>
              <a:rPr lang="vi-VN" sz="2400" dirty="0" smtClean="0">
                <a:solidFill>
                  <a:schemeClr val="accent4"/>
                </a:solidFill>
                <a:latin typeface="+mj-lt"/>
              </a:rPr>
              <a:t>cho bay hơi, ngưng tụ, thăng hoa</a:t>
            </a:r>
            <a:br>
              <a:rPr lang="vi-VN" sz="2400" dirty="0" smtClean="0">
                <a:solidFill>
                  <a:schemeClr val="accent4"/>
                </a:solidFill>
                <a:latin typeface="+mj-lt"/>
              </a:rPr>
            </a:br>
            <a:r>
              <a:rPr lang="vi-VN" sz="2400" dirty="0" smtClean="0">
                <a:solidFill>
                  <a:schemeClr val="accent4"/>
                </a:solidFill>
                <a:latin typeface="+mj-lt"/>
              </a:rPr>
              <a:t>Nào là đun, gạn, lọc, trung hoà</a:t>
            </a:r>
            <a:br>
              <a:rPr lang="vi-VN" sz="2400" dirty="0" smtClean="0">
                <a:solidFill>
                  <a:schemeClr val="accent4"/>
                </a:solidFill>
                <a:latin typeface="+mj-lt"/>
              </a:rPr>
            </a:br>
            <a:r>
              <a:rPr lang="vi-VN" sz="2400" dirty="0" smtClean="0">
                <a:solidFill>
                  <a:schemeClr val="accent4"/>
                </a:solidFill>
                <a:latin typeface="+mj-lt"/>
              </a:rPr>
              <a:t>Ôxi hóa, chuẩn độ, kết tủa</a:t>
            </a:r>
            <a:br>
              <a:rPr lang="vi-VN" sz="2400" dirty="0" smtClean="0">
                <a:solidFill>
                  <a:schemeClr val="accent4"/>
                </a:solidFill>
                <a:latin typeface="+mj-lt"/>
              </a:rPr>
            </a:br>
            <a:endParaRPr lang="vi-VN" sz="2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Google Shape;1635;p21"/>
          <p:cNvSpPr txBox="1">
            <a:spLocks/>
          </p:cNvSpPr>
          <p:nvPr/>
        </p:nvSpPr>
        <p:spPr>
          <a:xfrm>
            <a:off x="62214" y="3406661"/>
            <a:ext cx="6470788" cy="15473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Nhà Hoá học là chấp nhận "đau khổ"</a:t>
            </a:r>
            <a:br>
              <a:rPr lang="vi-VN" sz="2400" dirty="0" smtClean="0">
                <a:solidFill>
                  <a:srgbClr val="FF0000"/>
                </a:solidFill>
                <a:latin typeface="+mj-lt"/>
              </a:rPr>
            </a:b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Đứng run chân, tay mỏi lắc, mắt mờ</a:t>
            </a:r>
            <a:br>
              <a:rPr lang="vi-VN" sz="2400" dirty="0" smtClean="0">
                <a:solidFill>
                  <a:srgbClr val="FF0000"/>
                </a:solidFill>
                <a:latin typeface="+mj-lt"/>
              </a:rPr>
            </a:b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Nhưng tìm ra được triệu chất bất ngờ</a:t>
            </a:r>
            <a:br>
              <a:rPr lang="vi-VN" sz="2400" dirty="0" smtClean="0">
                <a:solidFill>
                  <a:srgbClr val="FF0000"/>
                </a:solidFill>
                <a:latin typeface="+mj-lt"/>
              </a:rPr>
            </a:b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Khiến cuộc đời nghiêng mình bên Hoá học</a:t>
            </a:r>
          </a:p>
          <a:p>
            <a:pPr algn="ctr"/>
            <a:endParaRPr lang="vi-VN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90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1585825" y="2200325"/>
            <a:ext cx="4646100" cy="63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HÓA HỌC LÀ GÌ?</a:t>
            </a:r>
            <a:endParaRPr sz="6000" dirty="0"/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1872125"/>
            <a:ext cx="1585825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 smtClean="0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I.</a:t>
            </a:r>
            <a:endParaRPr sz="7200" b="1" dirty="0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0" y="467688"/>
            <a:ext cx="9282023" cy="4140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2800" dirty="0" err="1" smtClean="0"/>
              <a:t>Thí</a:t>
            </a:r>
            <a:r>
              <a:rPr lang="en" sz="2800" dirty="0" smtClean="0"/>
              <a:t> nghiệm 1: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Copper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(II)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sulfate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sodium hydroxide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/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-345633" y="467688"/>
            <a:ext cx="8264105" cy="1261292"/>
          </a:xfrm>
        </p:spPr>
        <p:txBody>
          <a:bodyPr/>
          <a:lstStyle/>
          <a:p>
            <a:pPr algn="just">
              <a:spcBef>
                <a:spcPts val="5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"/>
              </a:spcBef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"/>
              </a:spcBef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đổi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Dựa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dấu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hiệu</a:t>
            </a:r>
            <a:endParaRPr lang="en-US" sz="2400" dirty="0"/>
          </a:p>
        </p:txBody>
      </p:sp>
      <p:pic>
        <p:nvPicPr>
          <p:cNvPr id="10" name="y2mate.com - Natrihidroxit tác dụng với đồng II sunfat NaOH  CuSO4_360p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08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6895" y="1740662"/>
            <a:ext cx="5902410" cy="33265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mute="1">
                <p:cTn id="2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576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120769" y="465827"/>
            <a:ext cx="9282023" cy="4140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2800" dirty="0" err="1" smtClean="0"/>
              <a:t>Thí</a:t>
            </a:r>
            <a:r>
              <a:rPr lang="en" sz="2800" dirty="0" smtClean="0"/>
              <a:t> nghiệm 2: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ydrochloric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acid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/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465827"/>
            <a:ext cx="8264105" cy="879894"/>
          </a:xfrm>
        </p:spPr>
        <p:txBody>
          <a:bodyPr/>
          <a:lstStyle/>
          <a:p>
            <a:pPr algn="just">
              <a:spcBef>
                <a:spcPts val="5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đổi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Dựa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dấu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hiệu</a:t>
            </a:r>
            <a:endParaRPr lang="en-US" sz="2400" dirty="0"/>
          </a:p>
        </p:txBody>
      </p:sp>
      <p:pic>
        <p:nvPicPr>
          <p:cNvPr id="6" name="y2mate.com - Sắt tác dụng với axit clohidric_360p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822" end="63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6585" y="1345721"/>
            <a:ext cx="6005334" cy="37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5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5000" mute="1">
                <p:cTn id="2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576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2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596549" y="17289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28506" y="2103343"/>
            <a:ext cx="1854681" cy="690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7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611540" cy="200390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 smtClean="0"/>
              <a:t>Hóa Học là khoa học nghiên cứu các chất, sự biến đồi chất…</a:t>
            </a:r>
            <a:endParaRPr dirty="0"/>
          </a:p>
        </p:txBody>
      </p:sp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23"/>
          <p:cNvSpPr txBox="1">
            <a:spLocks noGrp="1"/>
          </p:cNvSpPr>
          <p:nvPr>
            <p:ph type="title" idx="4294967295"/>
          </p:nvPr>
        </p:nvSpPr>
        <p:spPr>
          <a:xfrm>
            <a:off x="355518" y="3673150"/>
            <a:ext cx="4699561" cy="100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II. </a:t>
            </a:r>
            <a:r>
              <a:rPr lang="en-US" sz="3600" dirty="0" err="1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Hóa</a:t>
            </a:r>
            <a:r>
              <a:rPr lang="en-US" sz="3600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vai</a:t>
            </a:r>
            <a:r>
              <a:rPr lang="en-US" sz="3600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trò</a:t>
            </a:r>
            <a:r>
              <a:rPr lang="en-US" sz="3600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như</a:t>
            </a:r>
            <a:r>
              <a:rPr lang="en-US" sz="3600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thế</a:t>
            </a:r>
            <a:r>
              <a:rPr lang="en-US" sz="3600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cuộc</a:t>
            </a:r>
            <a:r>
              <a:rPr lang="en-US" sz="3600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sống</a:t>
            </a:r>
            <a:r>
              <a:rPr lang="en-US" sz="3600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chúng</a:t>
            </a:r>
            <a:r>
              <a:rPr lang="en-US" sz="3600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 ta </a:t>
            </a:r>
            <a:endParaRPr dirty="0">
              <a:solidFill>
                <a:schemeClr val="bg1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1650" name="Google Shape;1650;p23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9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" grpId="0"/>
    </p:bldLst>
  </p:timing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626</Words>
  <Application>Microsoft Office PowerPoint</Application>
  <PresentationFormat>On-screen Show (16:9)</PresentationFormat>
  <Paragraphs>87</Paragraphs>
  <Slides>29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Segoe UI</vt:lpstr>
      <vt:lpstr>Encode Sans Semi Condensed Light</vt:lpstr>
      <vt:lpstr>Arial</vt:lpstr>
      <vt:lpstr>Times New Roman</vt:lpstr>
      <vt:lpstr>Encode Sans Semi Condensed</vt:lpstr>
      <vt:lpstr>Amatic SC</vt:lpstr>
      <vt:lpstr>Calibri</vt:lpstr>
      <vt:lpstr>Wingdings</vt:lpstr>
      <vt:lpstr>Ephesus template</vt:lpstr>
      <vt:lpstr>HÓA HỌC 8</vt:lpstr>
      <vt:lpstr>Mở đầu môn hóa học</vt:lpstr>
      <vt:lpstr>PowerPoint Presentation</vt:lpstr>
      <vt:lpstr>HÓA HỌC LÀ GÌ?</vt:lpstr>
      <vt:lpstr>Thí nghiệm 1: Copper (II) sulfate tác dụng với sodium hydroxide.  </vt:lpstr>
      <vt:lpstr>Thí nghiệm 2: Hydrochloric acid tác dụng với đinh sắt.  </vt:lpstr>
      <vt:lpstr>PowerPoint Presentation</vt:lpstr>
      <vt:lpstr>PowerPoint Presentation</vt:lpstr>
      <vt:lpstr>II. Hóa học có vai trò như thế nào trong cuộc sống của chúng ta </vt:lpstr>
      <vt:lpstr>TRẢ LỜI CÂU HỎI</vt:lpstr>
      <vt:lpstr>Vai trò của hóa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CAO SU THÔ</vt:lpstr>
      <vt:lpstr>NĂNG LƯỢNG GIÓ</vt:lpstr>
      <vt:lpstr>PowerPoint Presentation</vt:lpstr>
      <vt:lpstr>PowerPoint Presentation</vt:lpstr>
      <vt:lpstr>PowerPoint Presentation</vt:lpstr>
      <vt:lpstr>PowerPoint Presentation</vt:lpstr>
      <vt:lpstr>MAY MẶC</vt:lpstr>
      <vt:lpstr>LUYỆN KIM </vt:lpstr>
      <vt:lpstr>PowerPoint Presentation</vt:lpstr>
      <vt:lpstr>PowerPoint Presentation</vt:lpstr>
      <vt:lpstr>Các em cần phải làm gì để có thể học tốt môn hóa học.</vt:lpstr>
      <vt:lpstr>CẦN LÀM GÌ ĐỂ HỌC TỐT MÔN HÓA HỌC ?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HÓA HỌC 8</dc:title>
  <dc:creator>toshiba</dc:creator>
  <cp:lastModifiedBy>toshiba</cp:lastModifiedBy>
  <cp:revision>17</cp:revision>
  <dcterms:modified xsi:type="dcterms:W3CDTF">2021-09-10T03:44:18Z</dcterms:modified>
</cp:coreProperties>
</file>